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B8A95-C1AE-4095-96CD-E92BC72FAA86}" type="datetimeFigureOut">
              <a:rPr lang="en-US" smtClean="0"/>
              <a:t>6/14/2018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ED498-7B2D-4FED-BB05-116AC059C8EB}" type="slidenum">
              <a:rPr lang="en-US" smtClean="0"/>
              <a:t>‹#›</a:t>
            </a:fld>
            <a:endParaRPr lang="en-US"/>
          </a:p>
        </p:txBody>
      </p:sp>
    </p:spTree>
    <p:extLst>
      <p:ext uri="{BB962C8B-B14F-4D97-AF65-F5344CB8AC3E}">
        <p14:creationId xmlns:p14="http://schemas.microsoft.com/office/powerpoint/2010/main" val="3346445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keylogger captures each key that is pressed on the keyboard then stores it on a memory bank or file that is viewed by the attacker is observing in real-time or later.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attacker searches the captured text for valuable information like credit card figures, passwords, web addresses, personal information, web searches, emails, chat room activity, and instant messages. Companies can also use the keyloggers on their PCs to supervise their personnel for internet searches and usage compliance by tracking activity and allowing the company to follow up on the unauthorized activity.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presentation</a:t>
            </a:r>
            <a:r>
              <a:rPr lang="en-US" baseline="0" dirty="0" smtClean="0"/>
              <a:t> contains </a:t>
            </a:r>
            <a:r>
              <a:rPr lang="en-US" dirty="0" smtClean="0"/>
              <a:t>detailed description, functions, types and comparison of the keyloggers. </a:t>
            </a:r>
            <a:endParaRPr lang="en-US" dirty="0"/>
          </a:p>
        </p:txBody>
      </p:sp>
      <p:sp>
        <p:nvSpPr>
          <p:cNvPr id="4" name="Slide Number Placeholder 3"/>
          <p:cNvSpPr>
            <a:spLocks noGrp="1"/>
          </p:cNvSpPr>
          <p:nvPr>
            <p:ph type="sldNum" sz="quarter" idx="10"/>
          </p:nvPr>
        </p:nvSpPr>
        <p:spPr/>
        <p:txBody>
          <a:bodyPr/>
          <a:lstStyle/>
          <a:p>
            <a:fld id="{E51ED498-7B2D-4FED-BB05-116AC059C8EB}" type="slidenum">
              <a:rPr lang="en-US" smtClean="0"/>
              <a:t>2</a:t>
            </a:fld>
            <a:endParaRPr lang="en-US"/>
          </a:p>
        </p:txBody>
      </p:sp>
    </p:spTree>
    <p:extLst>
      <p:ext uri="{BB962C8B-B14F-4D97-AF65-F5344CB8AC3E}">
        <p14:creationId xmlns:p14="http://schemas.microsoft.com/office/powerpoint/2010/main" val="2708376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6/14/2018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6/14/2018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6/14/2018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6/14/2018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6/14/2018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6/14/2018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COMPARING KEYLOGGERS</a:t>
            </a:r>
            <a:endParaRPr lang="en-US" dirty="0"/>
          </a:p>
        </p:txBody>
      </p:sp>
      <p:sp>
        <p:nvSpPr>
          <p:cNvPr id="3" name="Subtitle 2"/>
          <p:cNvSpPr>
            <a:spLocks noGrp="1"/>
          </p:cNvSpPr>
          <p:nvPr>
            <p:ph type="subTitle" idx="1"/>
          </p:nvPr>
        </p:nvSpPr>
        <p:spPr/>
        <p:txBody>
          <a:bodyPr/>
          <a:lstStyle/>
          <a:p>
            <a:r>
              <a:rPr lang="en-US" dirty="0" smtClean="0"/>
              <a:t>Presented by</a:t>
            </a:r>
            <a:endParaRPr lang="en-US" dirty="0"/>
          </a:p>
        </p:txBody>
      </p:sp>
    </p:spTree>
    <p:extLst>
      <p:ext uri="{BB962C8B-B14F-4D97-AF65-F5344CB8AC3E}">
        <p14:creationId xmlns:p14="http://schemas.microsoft.com/office/powerpoint/2010/main" val="15507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279168" y="1797565"/>
            <a:ext cx="11102830" cy="5060435"/>
          </a:xfrm>
        </p:spPr>
        <p:txBody>
          <a:bodyPr>
            <a:normAutofit/>
          </a:bodyPr>
          <a:lstStyle/>
          <a:p>
            <a:r>
              <a:rPr lang="en-US" sz="2000" dirty="0"/>
              <a:t>A keylogger is a type of nefarious spyware that silently captures and records each keystroke that a user types on the keyboard of a </a:t>
            </a:r>
            <a:r>
              <a:rPr lang="en-US" sz="2000" dirty="0" smtClean="0"/>
              <a:t>computer.</a:t>
            </a:r>
          </a:p>
          <a:p>
            <a:pPr marL="0" indent="0">
              <a:buNone/>
            </a:pPr>
            <a:r>
              <a:rPr lang="en-US" sz="2000" b="1" dirty="0" smtClean="0"/>
              <a:t>Types </a:t>
            </a:r>
            <a:r>
              <a:rPr lang="en-US" sz="2000" b="1" dirty="0"/>
              <a:t>of keyloggers</a:t>
            </a:r>
            <a:endParaRPr lang="en-US" sz="2000" dirty="0"/>
          </a:p>
          <a:p>
            <a:r>
              <a:rPr lang="en-US" sz="2000" dirty="0"/>
              <a:t>There are two different kinds of keyloggers, each with its exceptional benefits.  </a:t>
            </a:r>
          </a:p>
          <a:p>
            <a:pPr marL="0" lvl="0" indent="0">
              <a:buNone/>
            </a:pPr>
            <a:r>
              <a:rPr lang="en-US" sz="2000" b="1" i="1" dirty="0"/>
              <a:t>Software </a:t>
            </a:r>
            <a:r>
              <a:rPr lang="en-US" sz="2000" b="1" i="1" dirty="0" smtClean="0"/>
              <a:t>keyloggers</a:t>
            </a:r>
            <a:endParaRPr lang="en-US" sz="2000" dirty="0"/>
          </a:p>
          <a:p>
            <a:r>
              <a:rPr lang="en-US" sz="2000" dirty="0"/>
              <a:t>These are programs which run in the PC background and in most cases silently records each keystroke that is pressed by the user into a file stored on the PC hard drive where it is modified and copied onto disks. </a:t>
            </a:r>
            <a:endParaRPr lang="en-US" sz="2000" dirty="0" smtClean="0"/>
          </a:p>
          <a:p>
            <a:pPr marL="0" lvl="0" indent="0">
              <a:buNone/>
            </a:pPr>
            <a:r>
              <a:rPr lang="en-US" sz="2000" b="1" i="1" dirty="0"/>
              <a:t>Hardware keyloggers</a:t>
            </a:r>
            <a:endParaRPr lang="en-US" sz="2000" dirty="0"/>
          </a:p>
          <a:p>
            <a:r>
              <a:rPr lang="en-US" sz="2000" dirty="0"/>
              <a:t>One of the ways of lowering the risks of sensitive data being retrieved by attackers is to use the hardware keylogger. The hardware keylogger can be used to record the keystrokes by merely plugging it between the PC and keyboard</a:t>
            </a:r>
          </a:p>
        </p:txBody>
      </p:sp>
    </p:spTree>
    <p:extLst>
      <p:ext uri="{BB962C8B-B14F-4D97-AF65-F5344CB8AC3E}">
        <p14:creationId xmlns:p14="http://schemas.microsoft.com/office/powerpoint/2010/main" val="127906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272575115"/>
              </p:ext>
            </p:extLst>
          </p:nvPr>
        </p:nvGraphicFramePr>
        <p:xfrm>
          <a:off x="0" y="0"/>
          <a:ext cx="12191999" cy="6974130"/>
        </p:xfrm>
        <a:graphic>
          <a:graphicData uri="http://schemas.openxmlformats.org/drawingml/2006/table">
            <a:tbl>
              <a:tblPr firstRow="1" firstCol="1" bandRow="1">
                <a:tableStyleId>{5C22544A-7EE6-4342-B048-85BDC9FD1C3A}</a:tableStyleId>
              </a:tblPr>
              <a:tblGrid>
                <a:gridCol w="2088107"/>
                <a:gridCol w="1760562"/>
                <a:gridCol w="7411002"/>
                <a:gridCol w="932328"/>
              </a:tblGrid>
              <a:tr h="136859">
                <a:tc>
                  <a:txBody>
                    <a:bodyPr/>
                    <a:lstStyle/>
                    <a:p>
                      <a:r>
                        <a:rPr lang="en-US" sz="1400">
                          <a:effectLst/>
                        </a:rPr>
                        <a:t>Hardware Keyloggers</a:t>
                      </a:r>
                      <a:endParaRPr lang="en-US" sz="1400">
                        <a:effectLst/>
                        <a:latin typeface="Calibri" panose="020F0502020204030204" pitchFamily="34" charset="0"/>
                      </a:endParaRPr>
                    </a:p>
                  </a:txBody>
                  <a:tcPr marL="38469" marR="38469" marT="0" marB="0"/>
                </a:tc>
                <a:tc>
                  <a:txBody>
                    <a:bodyPr/>
                    <a:lstStyle/>
                    <a:p>
                      <a:r>
                        <a:rPr lang="en-US" sz="1400">
                          <a:effectLst/>
                        </a:rPr>
                        <a:t>Memory</a:t>
                      </a:r>
                      <a:endParaRPr lang="en-US" sz="1400">
                        <a:effectLst/>
                        <a:latin typeface="Calibri" panose="020F0502020204030204" pitchFamily="34" charset="0"/>
                      </a:endParaRPr>
                    </a:p>
                  </a:txBody>
                  <a:tcPr marL="38469" marR="38469" marT="0" marB="0"/>
                </a:tc>
                <a:tc>
                  <a:txBody>
                    <a:bodyPr/>
                    <a:lstStyle/>
                    <a:p>
                      <a:r>
                        <a:rPr lang="en-US" sz="1400">
                          <a:effectLst/>
                        </a:rPr>
                        <a:t>Key Features</a:t>
                      </a:r>
                      <a:endParaRPr lang="en-US" sz="1400">
                        <a:effectLst/>
                        <a:latin typeface="Calibri" panose="020F0502020204030204" pitchFamily="34" charset="0"/>
                      </a:endParaRPr>
                    </a:p>
                  </a:txBody>
                  <a:tcPr marL="38469" marR="38469" marT="0" marB="0"/>
                </a:tc>
                <a:tc>
                  <a:txBody>
                    <a:bodyPr/>
                    <a:lstStyle/>
                    <a:p>
                      <a:r>
                        <a:rPr lang="en-US" sz="1400">
                          <a:effectLst/>
                        </a:rPr>
                        <a:t>Cost</a:t>
                      </a:r>
                      <a:endParaRPr lang="en-US" sz="1400">
                        <a:effectLst/>
                        <a:latin typeface="Calibri" panose="020F0502020204030204" pitchFamily="34" charset="0"/>
                      </a:endParaRPr>
                    </a:p>
                  </a:txBody>
                  <a:tcPr marL="38469" marR="38469" marT="0" marB="0"/>
                </a:tc>
              </a:tr>
              <a:tr h="1259098">
                <a:tc>
                  <a:txBody>
                    <a:bodyPr/>
                    <a:lstStyle/>
                    <a:p>
                      <a:r>
                        <a:rPr lang="en-US" sz="1400">
                          <a:effectLst/>
                        </a:rPr>
                        <a:t>AirDrive Keylogger</a:t>
                      </a:r>
                    </a:p>
                    <a:p>
                      <a:r>
                        <a:rPr lang="en-US" sz="1400">
                          <a:effectLst/>
                        </a:rPr>
                        <a:t> </a:t>
                      </a:r>
                      <a:endParaRPr lang="en-US" sz="1400">
                        <a:effectLst/>
                        <a:latin typeface="Calibri" panose="020F0502020204030204" pitchFamily="34" charset="0"/>
                      </a:endParaRPr>
                    </a:p>
                  </a:txBody>
                  <a:tcPr marL="38469" marR="38469" marT="0" marB="0"/>
                </a:tc>
                <a:tc>
                  <a:txBody>
                    <a:bodyPr/>
                    <a:lstStyle/>
                    <a:p>
                      <a:r>
                        <a:rPr lang="en-US" sz="1400" dirty="0">
                          <a:effectLst/>
                        </a:rPr>
                        <a:t>8 GB </a:t>
                      </a:r>
                    </a:p>
                    <a:p>
                      <a:r>
                        <a:rPr lang="en-US" sz="1400" dirty="0" smtClean="0">
                          <a:effectLst/>
                        </a:rPr>
                        <a:t> </a:t>
                      </a:r>
                      <a:endParaRPr lang="en-US" sz="1400" dirty="0">
                        <a:effectLst/>
                        <a:latin typeface="Calibri" panose="020F0502020204030204" pitchFamily="34" charset="0"/>
                      </a:endParaRPr>
                    </a:p>
                  </a:txBody>
                  <a:tcPr marL="38469" marR="38469"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400" dirty="0">
                          <a:effectLst/>
                        </a:rPr>
                        <a:t>Innovative ultra-small USB </a:t>
                      </a:r>
                      <a:r>
                        <a:rPr lang="en-US" sz="1400" dirty="0" smtClean="0">
                          <a:effectLst/>
                        </a:rPr>
                        <a:t>keylogger </a:t>
                      </a:r>
                      <a:endParaRPr lang="en-US" sz="1400" dirty="0">
                        <a:effectLst/>
                      </a:endParaRPr>
                    </a:p>
                    <a:p>
                      <a:pPr marL="342900" marR="0" lvl="0" indent="-342900">
                        <a:lnSpc>
                          <a:spcPct val="115000"/>
                        </a:lnSpc>
                        <a:spcBef>
                          <a:spcPts val="0"/>
                        </a:spcBef>
                        <a:spcAft>
                          <a:spcPts val="0"/>
                        </a:spcAft>
                        <a:buFont typeface="Symbol" panose="05050102010706020507" pitchFamily="18" charset="2"/>
                        <a:buChar char=""/>
                      </a:pPr>
                      <a:r>
                        <a:rPr lang="en-US" sz="1400" dirty="0">
                          <a:effectLst/>
                        </a:rPr>
                        <a:t>Wi-Fi hotspot accessible devices like computers, </a:t>
                      </a:r>
                      <a:r>
                        <a:rPr lang="en-US" sz="1400" dirty="0" smtClean="0">
                          <a:effectLst/>
                        </a:rPr>
                        <a:t>laptops,</a:t>
                      </a:r>
                      <a:r>
                        <a:rPr lang="en-US" sz="1400" baseline="0" dirty="0" smtClean="0">
                          <a:effectLst/>
                        </a:rPr>
                        <a:t> </a:t>
                      </a:r>
                      <a:r>
                        <a:rPr lang="en-US" sz="1400" dirty="0" smtClean="0">
                          <a:effectLst/>
                        </a:rPr>
                        <a:t>smartphones</a:t>
                      </a:r>
                      <a:endParaRPr lang="en-US" sz="1400" dirty="0">
                        <a:effectLst/>
                      </a:endParaRPr>
                    </a:p>
                    <a:p>
                      <a:pPr marL="342900" marR="0" lvl="0" indent="-342900">
                        <a:lnSpc>
                          <a:spcPct val="115000"/>
                        </a:lnSpc>
                        <a:spcBef>
                          <a:spcPts val="0"/>
                        </a:spcBef>
                        <a:spcAft>
                          <a:spcPts val="0"/>
                        </a:spcAft>
                        <a:buFont typeface="Symbol" panose="05050102010706020507" pitchFamily="18" charset="2"/>
                        <a:buChar char=""/>
                      </a:pPr>
                      <a:r>
                        <a:rPr lang="en-US" sz="1400" dirty="0">
                          <a:effectLst/>
                        </a:rPr>
                        <a:t>Access keystroke info from web </a:t>
                      </a:r>
                      <a:r>
                        <a:rPr lang="en-US" sz="1400" dirty="0" smtClean="0">
                          <a:effectLst/>
                        </a:rPr>
                        <a:t>browser/email</a:t>
                      </a:r>
                      <a:endParaRPr lang="en-US" sz="1400" dirty="0">
                        <a:effectLst/>
                      </a:endParaRPr>
                    </a:p>
                    <a:p>
                      <a:pPr marL="342900" marR="0" lvl="0" indent="-342900">
                        <a:lnSpc>
                          <a:spcPct val="115000"/>
                        </a:lnSpc>
                        <a:spcBef>
                          <a:spcPts val="0"/>
                        </a:spcBef>
                        <a:spcAft>
                          <a:spcPts val="0"/>
                        </a:spcAft>
                        <a:buFont typeface="Symbol" panose="05050102010706020507" pitchFamily="18" charset="2"/>
                        <a:buChar char=""/>
                      </a:pPr>
                      <a:r>
                        <a:rPr lang="en-US" sz="1400" dirty="0">
                          <a:effectLst/>
                        </a:rPr>
                        <a:t>Remote retrieval of data </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Supports over 40 keyboard layouts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r>
                        <a:rPr lang="en-US" sz="1400">
                          <a:effectLst/>
                        </a:rPr>
                        <a:t>$99.99</a:t>
                      </a:r>
                      <a:endParaRPr lang="en-US" sz="1400">
                        <a:effectLst/>
                        <a:latin typeface="Calibri" panose="020F0502020204030204" pitchFamily="34" charset="0"/>
                      </a:endParaRPr>
                    </a:p>
                  </a:txBody>
                  <a:tcPr marL="38469" marR="38469" marT="0" marB="0"/>
                </a:tc>
              </a:tr>
              <a:tr h="944325">
                <a:tc>
                  <a:txBody>
                    <a:bodyPr/>
                    <a:lstStyle/>
                    <a:p>
                      <a:r>
                        <a:rPr lang="en-US" sz="1400">
                          <a:effectLst/>
                        </a:rPr>
                        <a:t>KeyGrabber USB</a:t>
                      </a:r>
                    </a:p>
                    <a:p>
                      <a:r>
                        <a:rPr lang="en-US" sz="1400">
                          <a:effectLst/>
                        </a:rPr>
                        <a:t> </a:t>
                      </a:r>
                      <a:endParaRPr lang="en-US" sz="1400">
                        <a:effectLst/>
                        <a:latin typeface="Calibri" panose="020F0502020204030204" pitchFamily="34" charset="0"/>
                      </a:endParaRPr>
                    </a:p>
                  </a:txBody>
                  <a:tcPr marL="38469" marR="38469" marT="0" marB="0"/>
                </a:tc>
                <a:tc>
                  <a:txBody>
                    <a:bodyPr/>
                    <a:lstStyle/>
                    <a:p>
                      <a:pPr marL="0" marR="0">
                        <a:lnSpc>
                          <a:spcPct val="115000"/>
                        </a:lnSpc>
                        <a:spcBef>
                          <a:spcPts val="0"/>
                        </a:spcBef>
                        <a:spcAft>
                          <a:spcPts val="1000"/>
                        </a:spcAft>
                      </a:pPr>
                      <a:r>
                        <a:rPr lang="en-US" sz="1400" dirty="0" smtClean="0">
                          <a:effectLst/>
                        </a:rPr>
                        <a:t>16</a:t>
                      </a:r>
                      <a:r>
                        <a:rPr lang="en-US" sz="1400" baseline="0" dirty="0" smtClean="0">
                          <a:effectLst/>
                        </a:rPr>
                        <a:t> MB</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400" dirty="0">
                          <a:effectLst/>
                        </a:rPr>
                        <a:t>USB which allows super-fast data retrieval by switching into </a:t>
                      </a:r>
                      <a:r>
                        <a:rPr lang="en-US" sz="1400" dirty="0" smtClean="0">
                          <a:effectLst/>
                        </a:rPr>
                        <a:t>Flash</a:t>
                      </a:r>
                      <a:r>
                        <a:rPr lang="en-US" sz="1400" baseline="0" dirty="0" smtClean="0">
                          <a:effectLst/>
                        </a:rPr>
                        <a:t> </a:t>
                      </a:r>
                      <a:r>
                        <a:rPr lang="en-US" sz="1400" dirty="0" smtClean="0">
                          <a:effectLst/>
                        </a:rPr>
                        <a:t>for </a:t>
                      </a:r>
                      <a:r>
                        <a:rPr lang="en-US" sz="1400" dirty="0">
                          <a:effectLst/>
                        </a:rPr>
                        <a:t>downloading</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Ultra-stealthy and Top </a:t>
                      </a:r>
                      <a:r>
                        <a:rPr lang="en-US" sz="1400" dirty="0" err="1">
                          <a:effectLst/>
                        </a:rPr>
                        <a:t>keylogging</a:t>
                      </a:r>
                      <a:r>
                        <a:rPr lang="en-US" sz="1400" dirty="0">
                          <a:effectLst/>
                        </a:rPr>
                        <a:t> brand</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No software and drivers required.</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Organized into advanced flash FAT file </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Completely invisible for computer operation.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r>
                        <a:rPr lang="en-US" sz="1400">
                          <a:effectLst/>
                        </a:rPr>
                        <a:t>$35.99 </a:t>
                      </a:r>
                      <a:endParaRPr lang="en-US" sz="1400">
                        <a:effectLst/>
                        <a:latin typeface="Calibri" panose="020F0502020204030204" pitchFamily="34" charset="0"/>
                      </a:endParaRPr>
                    </a:p>
                  </a:txBody>
                  <a:tcPr marL="38469" marR="38469" marT="0" marB="0"/>
                </a:tc>
              </a:tr>
              <a:tr h="1260927">
                <a:tc>
                  <a:txBody>
                    <a:bodyPr/>
                    <a:lstStyle/>
                    <a:p>
                      <a:r>
                        <a:rPr lang="en-US" sz="1400">
                          <a:effectLst/>
                        </a:rPr>
                        <a:t>KeyGrabber TimeKeeper</a:t>
                      </a:r>
                    </a:p>
                    <a:p>
                      <a:r>
                        <a:rPr lang="en-US" sz="1400">
                          <a:effectLst/>
                        </a:rPr>
                        <a:t> </a:t>
                      </a:r>
                      <a:endParaRPr lang="en-US" sz="1400">
                        <a:effectLst/>
                        <a:latin typeface="Calibri" panose="020F0502020204030204" pitchFamily="34" charset="0"/>
                      </a:endParaRPr>
                    </a:p>
                  </a:txBody>
                  <a:tcPr marL="38469" marR="38469" marT="0" marB="0"/>
                </a:tc>
                <a:tc>
                  <a:txBody>
                    <a:bodyPr/>
                    <a:lstStyle/>
                    <a:p>
                      <a:r>
                        <a:rPr lang="en-US" sz="1400" dirty="0">
                          <a:effectLst/>
                        </a:rPr>
                        <a:t>2 GB</a:t>
                      </a:r>
                      <a:endParaRPr lang="en-US" sz="1400" dirty="0">
                        <a:effectLst/>
                        <a:latin typeface="Calibri" panose="020F0502020204030204" pitchFamily="34" charset="0"/>
                      </a:endParaRPr>
                    </a:p>
                  </a:txBody>
                  <a:tcPr marL="38469" marR="38469" marT="0" marB="0"/>
                </a:tc>
                <a:tc>
                  <a:txBody>
                    <a:bodyPr/>
                    <a:lstStyle/>
                    <a:p>
                      <a:pPr marL="0" marR="0" lvl="0" indent="0">
                        <a:lnSpc>
                          <a:spcPct val="115000"/>
                        </a:lnSpc>
                        <a:spcBef>
                          <a:spcPts val="0"/>
                        </a:spcBef>
                        <a:spcAft>
                          <a:spcPts val="0"/>
                        </a:spcAft>
                        <a:buFont typeface="Symbol" panose="05050102010706020507" pitchFamily="18" charset="2"/>
                        <a:buNone/>
                      </a:pPr>
                      <a:r>
                        <a:rPr lang="en-US" sz="1400" baseline="0" dirty="0" smtClean="0">
                          <a:effectLst/>
                        </a:rPr>
                        <a:t>       </a:t>
                      </a:r>
                      <a:r>
                        <a:rPr lang="en-US" sz="1400" dirty="0" smtClean="0">
                          <a:effectLst/>
                        </a:rPr>
                        <a:t>Battery </a:t>
                      </a:r>
                      <a:r>
                        <a:rPr lang="en-US" sz="1400" dirty="0">
                          <a:effectLst/>
                        </a:rPr>
                        <a:t>life with 7 years guaranteed</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In-built timestamp module and clock</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Wholly stealthy, invisible for security software</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Flash drive functionality-instant memory </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Enormous memory capacity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r>
                        <a:rPr lang="en-US" sz="1400">
                          <a:effectLst/>
                        </a:rPr>
                        <a:t> </a:t>
                      </a:r>
                    </a:p>
                    <a:p>
                      <a:r>
                        <a:rPr lang="en-US" sz="1400">
                          <a:effectLst/>
                        </a:rPr>
                        <a:t>$73.99 </a:t>
                      </a:r>
                      <a:endParaRPr lang="en-US" sz="1400">
                        <a:effectLst/>
                        <a:latin typeface="Calibri" panose="020F0502020204030204" pitchFamily="34" charset="0"/>
                      </a:endParaRPr>
                    </a:p>
                  </a:txBody>
                  <a:tcPr marL="38469" marR="38469" marT="0" marB="0"/>
                </a:tc>
              </a:tr>
              <a:tr h="1351128">
                <a:tc>
                  <a:txBody>
                    <a:bodyPr/>
                    <a:lstStyle/>
                    <a:p>
                      <a:r>
                        <a:rPr lang="en-US" sz="1400">
                          <a:effectLst/>
                        </a:rPr>
                        <a:t>KeyGrabber Wi-Fi Premium</a:t>
                      </a:r>
                    </a:p>
                    <a:p>
                      <a:r>
                        <a:rPr lang="en-US" sz="1400">
                          <a:effectLst/>
                        </a:rPr>
                        <a:t> </a:t>
                      </a:r>
                      <a:endParaRPr lang="en-US" sz="1400">
                        <a:effectLst/>
                        <a:latin typeface="Calibri" panose="020F0502020204030204" pitchFamily="34" charset="0"/>
                      </a:endParaRPr>
                    </a:p>
                  </a:txBody>
                  <a:tcPr marL="38469" marR="38469" marT="0" marB="0"/>
                </a:tc>
                <a:tc>
                  <a:txBody>
                    <a:bodyPr/>
                    <a:lstStyle/>
                    <a:p>
                      <a:r>
                        <a:rPr lang="en-US" sz="1400">
                          <a:effectLst/>
                        </a:rPr>
                        <a:t>2 GB</a:t>
                      </a:r>
                      <a:endParaRPr lang="en-US" sz="1400">
                        <a:effectLst/>
                        <a:latin typeface="Calibri" panose="020F0502020204030204" pitchFamily="34" charset="0"/>
                      </a:endParaRPr>
                    </a:p>
                  </a:txBody>
                  <a:tcPr marL="38469" marR="38469" marT="0" marB="0"/>
                </a:tc>
                <a:tc>
                  <a:txBody>
                    <a:bodyPr/>
                    <a:lstStyle/>
                    <a:p>
                      <a:pPr marL="0" marR="0" lvl="0" indent="0">
                        <a:lnSpc>
                          <a:spcPct val="115000"/>
                        </a:lnSpc>
                        <a:spcBef>
                          <a:spcPts val="0"/>
                        </a:spcBef>
                        <a:spcAft>
                          <a:spcPts val="0"/>
                        </a:spcAft>
                        <a:buFont typeface="Symbol" panose="05050102010706020507" pitchFamily="18" charset="2"/>
                        <a:buNone/>
                      </a:pPr>
                      <a:r>
                        <a:rPr lang="en-US" sz="1400" baseline="0" dirty="0" smtClean="0">
                          <a:effectLst/>
                        </a:rPr>
                        <a:t>       </a:t>
                      </a:r>
                      <a:r>
                        <a:rPr lang="en-US" sz="1400" dirty="0" smtClean="0">
                          <a:effectLst/>
                        </a:rPr>
                        <a:t>state-of-the-art</a:t>
                      </a:r>
                      <a:r>
                        <a:rPr lang="en-US" sz="1400" dirty="0">
                          <a:effectLst/>
                        </a:rPr>
                        <a:t>: 2 powerful processors, full TCP/</a:t>
                      </a:r>
                      <a:r>
                        <a:rPr lang="en-US" sz="1400" dirty="0" err="1">
                          <a:effectLst/>
                        </a:rPr>
                        <a:t>IPstack</a:t>
                      </a:r>
                      <a:r>
                        <a:rPr lang="en-US" sz="1400" dirty="0">
                          <a:effectLst/>
                        </a:rPr>
                        <a:t>, WLAN transceiver</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Auto E-mail reports with detailed keystroke data</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Background connection to Internet via local Access Point</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Fitted time-stamping </a:t>
                      </a:r>
                      <a:r>
                        <a:rPr lang="en-US" sz="1400" dirty="0" smtClean="0">
                          <a:effectLst/>
                        </a:rPr>
                        <a:t>,</a:t>
                      </a:r>
                      <a:r>
                        <a:rPr lang="en-US" sz="1400" baseline="0" dirty="0" smtClean="0">
                          <a:effectLst/>
                        </a:rPr>
                        <a:t> </a:t>
                      </a:r>
                      <a:r>
                        <a:rPr lang="en-US" sz="1400" dirty="0" smtClean="0">
                          <a:effectLst/>
                        </a:rPr>
                        <a:t>Flash </a:t>
                      </a:r>
                      <a:r>
                        <a:rPr lang="en-US" sz="1400" dirty="0">
                          <a:effectLst/>
                        </a:rPr>
                        <a:t>drive functionality - instant access </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Connect to local Wi-Fi Access Point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r>
                        <a:rPr lang="en-US" sz="1400">
                          <a:effectLst/>
                        </a:rPr>
                        <a:t>$99.95</a:t>
                      </a:r>
                      <a:endParaRPr lang="en-US" sz="1400">
                        <a:effectLst/>
                        <a:latin typeface="Calibri" panose="020F0502020204030204" pitchFamily="34" charset="0"/>
                      </a:endParaRPr>
                    </a:p>
                  </a:txBody>
                  <a:tcPr marL="38469" marR="38469" marT="0" marB="0"/>
                </a:tc>
              </a:tr>
              <a:tr h="1678799">
                <a:tc>
                  <a:txBody>
                    <a:bodyPr/>
                    <a:lstStyle/>
                    <a:p>
                      <a:r>
                        <a:rPr lang="en-US" sz="1400">
                          <a:effectLst/>
                        </a:rPr>
                        <a:t>AirDrive Serial Logger</a:t>
                      </a:r>
                    </a:p>
                    <a:p>
                      <a:r>
                        <a:rPr lang="en-US" sz="1400">
                          <a:effectLst/>
                        </a:rPr>
                        <a:t> </a:t>
                      </a:r>
                      <a:endParaRPr lang="en-US" sz="1400">
                        <a:effectLst/>
                        <a:latin typeface="Calibri" panose="020F0502020204030204" pitchFamily="34" charset="0"/>
                      </a:endParaRPr>
                    </a:p>
                  </a:txBody>
                  <a:tcPr marL="38469" marR="38469" marT="0" marB="0"/>
                </a:tc>
                <a:tc>
                  <a:txBody>
                    <a:bodyPr/>
                    <a:lstStyle/>
                    <a:p>
                      <a:r>
                        <a:rPr lang="en-US" sz="1400">
                          <a:effectLst/>
                        </a:rPr>
                        <a:t>16 MB</a:t>
                      </a:r>
                      <a:endParaRPr lang="en-US" sz="1400">
                        <a:effectLst/>
                        <a:latin typeface="Calibri" panose="020F0502020204030204" pitchFamily="34" charset="0"/>
                      </a:endParaRPr>
                    </a:p>
                  </a:txBody>
                  <a:tcPr marL="38469" marR="38469"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400" dirty="0">
                          <a:effectLst/>
                        </a:rPr>
                        <a:t>Logs asynchronous </a:t>
                      </a:r>
                      <a:r>
                        <a:rPr lang="en-US" sz="1400" dirty="0" err="1">
                          <a:effectLst/>
                        </a:rPr>
                        <a:t>serialised</a:t>
                      </a:r>
                      <a:r>
                        <a:rPr lang="en-US" sz="1400" dirty="0">
                          <a:effectLst/>
                        </a:rPr>
                        <a:t> transmissions (RS-232 compatible) </a:t>
                      </a:r>
                      <a:r>
                        <a:rPr lang="en-US" sz="1400" dirty="0" err="1">
                          <a:effectLst/>
                        </a:rPr>
                        <a:t>upto</a:t>
                      </a:r>
                      <a:r>
                        <a:rPr lang="en-US" sz="1400" dirty="0">
                          <a:effectLst/>
                        </a:rPr>
                        <a:t> 115200 bps</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Wi-Fi hotspot, connections from computers, smartphones, or tablet</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Accessibility of data from web browsers, no need for software or app </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USB-B side power socket (5V DC)</a:t>
                      </a:r>
                    </a:p>
                    <a:p>
                      <a:pPr marL="342900" marR="0" lvl="0" indent="-342900">
                        <a:lnSpc>
                          <a:spcPct val="115000"/>
                        </a:lnSpc>
                        <a:spcBef>
                          <a:spcPts val="0"/>
                        </a:spcBef>
                        <a:spcAft>
                          <a:spcPts val="0"/>
                        </a:spcAft>
                        <a:buFont typeface="Symbol" panose="05050102010706020507" pitchFamily="18" charset="2"/>
                        <a:buChar char=""/>
                      </a:pPr>
                      <a:r>
                        <a:rPr lang="en-US" sz="1400" dirty="0">
                          <a:effectLst/>
                        </a:rPr>
                        <a:t>The Pro &amp; Max versions have time-stamp module, E-mail reporting, and data streaming,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69" marR="38469" marT="0" marB="0"/>
                </a:tc>
                <a:tc>
                  <a:txBody>
                    <a:bodyPr/>
                    <a:lstStyle/>
                    <a:p>
                      <a:r>
                        <a:rPr lang="en-US" sz="1400" dirty="0">
                          <a:effectLst/>
                        </a:rPr>
                        <a:t>$72</a:t>
                      </a:r>
                      <a:endParaRPr lang="en-US" sz="1400" dirty="0">
                        <a:effectLst/>
                        <a:latin typeface="Calibri" panose="020F0502020204030204" pitchFamily="34" charset="0"/>
                      </a:endParaRPr>
                    </a:p>
                  </a:txBody>
                  <a:tcPr marL="38469" marR="38469" marT="0" marB="0"/>
                </a:tc>
              </a:tr>
            </a:tbl>
          </a:graphicData>
        </a:graphic>
      </p:graphicFrame>
    </p:spTree>
    <p:extLst>
      <p:ext uri="{BB962C8B-B14F-4D97-AF65-F5344CB8AC3E}">
        <p14:creationId xmlns:p14="http://schemas.microsoft.com/office/powerpoint/2010/main" val="3481473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60846582"/>
              </p:ext>
            </p:extLst>
          </p:nvPr>
        </p:nvGraphicFramePr>
        <p:xfrm>
          <a:off x="13648" y="0"/>
          <a:ext cx="12078269" cy="6930076"/>
        </p:xfrm>
        <a:graphic>
          <a:graphicData uri="http://schemas.openxmlformats.org/drawingml/2006/table">
            <a:tbl>
              <a:tblPr firstRow="1" firstCol="1" bandRow="1">
                <a:tableStyleId>{5C22544A-7EE6-4342-B048-85BDC9FD1C3A}</a:tableStyleId>
              </a:tblPr>
              <a:tblGrid>
                <a:gridCol w="2265748"/>
                <a:gridCol w="9812521"/>
              </a:tblGrid>
              <a:tr h="354821">
                <a:tc>
                  <a:txBody>
                    <a:bodyPr/>
                    <a:lstStyle/>
                    <a:p>
                      <a:pPr>
                        <a:spcAft>
                          <a:spcPts val="0"/>
                        </a:spcAft>
                      </a:pPr>
                      <a:r>
                        <a:rPr lang="en-US" sz="1600" dirty="0">
                          <a:effectLst/>
                        </a:rPr>
                        <a:t>Software Keylogger</a:t>
                      </a:r>
                      <a:endParaRPr lang="en-US" sz="1600" dirty="0">
                        <a:effectLst/>
                        <a:latin typeface="Calibri" panose="020F0502020204030204" pitchFamily="34" charset="0"/>
                      </a:endParaRPr>
                    </a:p>
                  </a:txBody>
                  <a:tcPr marL="35651" marR="35651" marT="0" marB="0"/>
                </a:tc>
                <a:tc>
                  <a:txBody>
                    <a:bodyPr/>
                    <a:lstStyle/>
                    <a:p>
                      <a:pPr indent="457200">
                        <a:spcAft>
                          <a:spcPts val="0"/>
                        </a:spcAft>
                      </a:pPr>
                      <a:r>
                        <a:rPr lang="en-US" sz="1600">
                          <a:effectLst/>
                        </a:rPr>
                        <a:t>Key Features </a:t>
                      </a:r>
                      <a:endParaRPr lang="en-US" sz="1600">
                        <a:effectLst/>
                        <a:latin typeface="Calibri" panose="020F0502020204030204" pitchFamily="34" charset="0"/>
                      </a:endParaRPr>
                    </a:p>
                  </a:txBody>
                  <a:tcPr marL="35651" marR="35651" marT="0" marB="0"/>
                </a:tc>
              </a:tr>
              <a:tr h="1160080">
                <a:tc>
                  <a:txBody>
                    <a:bodyPr/>
                    <a:lstStyle/>
                    <a:p>
                      <a:pPr>
                        <a:spcAft>
                          <a:spcPts val="0"/>
                        </a:spcAft>
                      </a:pPr>
                      <a:r>
                        <a:rPr lang="en-US" sz="1600">
                          <a:effectLst/>
                        </a:rPr>
                        <a:t>Hypervisor-based</a:t>
                      </a:r>
                      <a:endParaRPr lang="en-US" sz="1600">
                        <a:effectLst/>
                        <a:latin typeface="Calibri" panose="020F0502020204030204" pitchFamily="34" charset="0"/>
                      </a:endParaRPr>
                    </a:p>
                  </a:txBody>
                  <a:tcPr marL="35651" marR="35651"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600" dirty="0">
                          <a:effectLst/>
                        </a:rPr>
                        <a:t>The malware is a hypervisor that runs under the OS and </a:t>
                      </a:r>
                      <a:r>
                        <a:rPr lang="en-US" sz="1600" dirty="0" smtClean="0">
                          <a:effectLst/>
                        </a:rPr>
                        <a:t>is </a:t>
                      </a:r>
                      <a:r>
                        <a:rPr lang="en-US" sz="1600" dirty="0">
                          <a:effectLst/>
                        </a:rPr>
                        <a:t>untouched.</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It </a:t>
                      </a:r>
                      <a:r>
                        <a:rPr lang="en-US" sz="1600" dirty="0" smtClean="0">
                          <a:effectLst/>
                        </a:rPr>
                        <a:t>becomes the</a:t>
                      </a:r>
                      <a:r>
                        <a:rPr lang="en-US" sz="1600" baseline="0" dirty="0" smtClean="0">
                          <a:effectLst/>
                        </a:rPr>
                        <a:t> </a:t>
                      </a:r>
                      <a:r>
                        <a:rPr lang="en-US" sz="1600" dirty="0" smtClean="0">
                          <a:effectLst/>
                        </a:rPr>
                        <a:t>virtual </a:t>
                      </a:r>
                      <a:r>
                        <a:rPr lang="en-US" sz="1600" dirty="0">
                          <a:effectLst/>
                        </a:rPr>
                        <a:t>machine</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Blue Pill is </a:t>
                      </a:r>
                      <a:r>
                        <a:rPr lang="en-US" sz="1600" dirty="0" smtClean="0">
                          <a:effectLst/>
                        </a:rPr>
                        <a:t>a</a:t>
                      </a:r>
                      <a:r>
                        <a:rPr lang="en-US" sz="1600" baseline="0" dirty="0" smtClean="0">
                          <a:effectLst/>
                        </a:rPr>
                        <a:t> case </a:t>
                      </a:r>
                      <a:r>
                        <a:rPr lang="en-US" sz="1600" dirty="0" smtClean="0">
                          <a:effectLst/>
                        </a:rPr>
                        <a:t>of </a:t>
                      </a:r>
                      <a:r>
                        <a:rPr lang="en-US" sz="1600" dirty="0">
                          <a:effectLst/>
                        </a:rPr>
                        <a:t>theoretical malware </a:t>
                      </a:r>
                      <a:r>
                        <a:rPr lang="en-US" sz="1600" dirty="0" smtClean="0">
                          <a:effectLst/>
                        </a:rPr>
                        <a:t>that  is</a:t>
                      </a:r>
                      <a:r>
                        <a:rPr lang="en-US" sz="1600" baseline="0" dirty="0" smtClean="0">
                          <a:effectLst/>
                        </a:rPr>
                        <a:t> </a:t>
                      </a:r>
                      <a:r>
                        <a:rPr lang="en-US" sz="1600" dirty="0" smtClean="0">
                          <a:effectLst/>
                        </a:rPr>
                        <a:t>invisible </a:t>
                      </a:r>
                      <a:r>
                        <a:rPr lang="en-US" sz="1600" dirty="0">
                          <a:effectLst/>
                        </a:rPr>
                        <a:t>even when </a:t>
                      </a:r>
                      <a:r>
                        <a:rPr lang="en-US" sz="1600" dirty="0" smtClean="0">
                          <a:effectLst/>
                        </a:rPr>
                        <a:t>algorithms </a:t>
                      </a:r>
                      <a:r>
                        <a:rPr lang="en-US" sz="1600" dirty="0">
                          <a:effectLst/>
                        </a:rPr>
                        <a:t>of the keylogger is openly </a:t>
                      </a:r>
                      <a:r>
                        <a:rPr lang="en-US" sz="1600" dirty="0" smtClean="0">
                          <a:effectLst/>
                        </a:rPr>
                        <a:t>recognized</a:t>
                      </a:r>
                      <a:endParaRPr lang="en-US" sz="1600" dirty="0">
                        <a:effectLst/>
                      </a:endParaRPr>
                    </a:p>
                  </a:txBody>
                  <a:tcPr marL="35651" marR="35651" marT="0" marB="0"/>
                </a:tc>
              </a:tr>
              <a:tr h="1692323">
                <a:tc>
                  <a:txBody>
                    <a:bodyPr/>
                    <a:lstStyle/>
                    <a:p>
                      <a:pPr>
                        <a:spcAft>
                          <a:spcPts val="0"/>
                        </a:spcAft>
                      </a:pPr>
                      <a:r>
                        <a:rPr lang="en-US" sz="1600">
                          <a:effectLst/>
                        </a:rPr>
                        <a:t>Kernel-Based</a:t>
                      </a:r>
                      <a:endParaRPr lang="en-US" sz="1600">
                        <a:effectLst/>
                        <a:latin typeface="Calibri" panose="020F0502020204030204" pitchFamily="34" charset="0"/>
                      </a:endParaRPr>
                    </a:p>
                  </a:txBody>
                  <a:tcPr marL="35651" marR="35651"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600" dirty="0">
                          <a:effectLst/>
                        </a:rPr>
                        <a:t>The malware processes need to run in user space or kernel space. </a:t>
                      </a:r>
                      <a:endParaRPr lang="en-US" sz="1600" dirty="0" smtClean="0">
                        <a:effectLst/>
                      </a:endParaRPr>
                    </a:p>
                    <a:p>
                      <a:pPr marL="342900" marR="0" lvl="0" indent="-342900">
                        <a:lnSpc>
                          <a:spcPct val="115000"/>
                        </a:lnSpc>
                        <a:spcBef>
                          <a:spcPts val="0"/>
                        </a:spcBef>
                        <a:spcAft>
                          <a:spcPts val="0"/>
                        </a:spcAft>
                        <a:buFont typeface="Symbol" panose="05050102010706020507" pitchFamily="18" charset="2"/>
                        <a:buChar char=""/>
                      </a:pPr>
                      <a:r>
                        <a:rPr lang="en-US" sz="1600" dirty="0" smtClean="0">
                          <a:effectLst/>
                        </a:rPr>
                        <a:t>It </a:t>
                      </a:r>
                      <a:r>
                        <a:rPr lang="en-US" sz="1600" dirty="0">
                          <a:effectLst/>
                        </a:rPr>
                        <a:t>needs a lot of proficiency to form the kernel-based keylogger.</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Hard to write and detect.</a:t>
                      </a:r>
                    </a:p>
                    <a:p>
                      <a:pPr marL="342900" marR="0" lvl="0" indent="-342900">
                        <a:lnSpc>
                          <a:spcPct val="115000"/>
                        </a:lnSpc>
                        <a:spcBef>
                          <a:spcPts val="0"/>
                        </a:spcBef>
                        <a:spcAft>
                          <a:spcPts val="0"/>
                        </a:spcAft>
                        <a:buFont typeface="Symbol" panose="05050102010706020507" pitchFamily="18" charset="2"/>
                        <a:buChar char=""/>
                      </a:pPr>
                      <a:r>
                        <a:rPr lang="en-US" sz="1600" dirty="0" smtClean="0">
                          <a:effectLst/>
                        </a:rPr>
                        <a:t>Executed </a:t>
                      </a:r>
                      <a:r>
                        <a:rPr lang="en-US" sz="1600" dirty="0">
                          <a:effectLst/>
                        </a:rPr>
                        <a:t>as root kits that can </a:t>
                      </a:r>
                      <a:r>
                        <a:rPr lang="en-US" sz="1600" dirty="0" smtClean="0">
                          <a:effectLst/>
                        </a:rPr>
                        <a:t>have </a:t>
                      </a:r>
                      <a:r>
                        <a:rPr lang="en-US" sz="1600" dirty="0">
                          <a:effectLst/>
                        </a:rPr>
                        <a:t>access into </a:t>
                      </a:r>
                      <a:r>
                        <a:rPr lang="en-US" sz="1600" dirty="0" smtClean="0">
                          <a:effectLst/>
                        </a:rPr>
                        <a:t>OS resources </a:t>
                      </a:r>
                      <a:r>
                        <a:rPr lang="en-US" sz="1600" dirty="0">
                          <a:effectLst/>
                        </a:rPr>
                        <a:t>and </a:t>
                      </a:r>
                      <a:r>
                        <a:rPr lang="en-US" sz="1600" dirty="0" smtClean="0">
                          <a:effectLst/>
                        </a:rPr>
                        <a:t>act </a:t>
                      </a:r>
                      <a:r>
                        <a:rPr lang="en-US" sz="1600" dirty="0" smtClean="0">
                          <a:effectLst/>
                        </a:rPr>
                        <a:t>keyboard </a:t>
                      </a:r>
                      <a:r>
                        <a:rPr lang="en-US" sz="1600" dirty="0" smtClean="0">
                          <a:effectLst/>
                        </a:rPr>
                        <a:t>drivers</a:t>
                      </a:r>
                      <a:endParaRPr lang="en-US" sz="1600" dirty="0">
                        <a:effectLst/>
                      </a:endParaRPr>
                    </a:p>
                    <a:p>
                      <a:pPr marL="342900" marR="0" lvl="0" indent="-342900">
                        <a:lnSpc>
                          <a:spcPct val="115000"/>
                        </a:lnSpc>
                        <a:spcBef>
                          <a:spcPts val="0"/>
                        </a:spcBef>
                        <a:spcAft>
                          <a:spcPts val="0"/>
                        </a:spcAft>
                        <a:buFont typeface="Symbol" panose="05050102010706020507" pitchFamily="18" charset="2"/>
                        <a:buChar char=""/>
                      </a:pPr>
                      <a:r>
                        <a:rPr lang="en-US" sz="1600" dirty="0">
                          <a:effectLst/>
                        </a:rPr>
                        <a:t>Requires the malware </a:t>
                      </a:r>
                      <a:r>
                        <a:rPr lang="en-US" sz="1600" dirty="0" smtClean="0">
                          <a:effectLst/>
                        </a:rPr>
                        <a:t>processes </a:t>
                      </a:r>
                      <a:r>
                        <a:rPr lang="en-US" sz="1600" dirty="0">
                          <a:effectLst/>
                        </a:rPr>
                        <a:t>to become </a:t>
                      </a:r>
                      <a:r>
                        <a:rPr lang="en-US" sz="1600" dirty="0" smtClean="0">
                          <a:effectLst/>
                        </a:rPr>
                        <a:t>the </a:t>
                      </a:r>
                      <a:r>
                        <a:rPr lang="en-US" sz="1600" dirty="0">
                          <a:effectLst/>
                        </a:rPr>
                        <a:t>super-user </a:t>
                      </a:r>
                      <a:r>
                        <a:rPr lang="en-US" sz="1600" dirty="0" smtClean="0">
                          <a:effectLst/>
                        </a:rPr>
                        <a:t>processes </a:t>
                      </a:r>
                      <a:r>
                        <a:rPr lang="en-US" sz="1600" dirty="0">
                          <a:effectLst/>
                        </a:rPr>
                        <a:t>which makes it hard for </a:t>
                      </a:r>
                      <a:r>
                        <a:rPr lang="en-US" sz="1600" dirty="0" smtClean="0">
                          <a:effectLst/>
                        </a:rPr>
                        <a:t>standard </a:t>
                      </a:r>
                      <a:r>
                        <a:rPr lang="en-US" sz="1600" dirty="0">
                          <a:effectLst/>
                        </a:rPr>
                        <a:t>processes with </a:t>
                      </a:r>
                      <a:r>
                        <a:rPr lang="en-US" sz="1600" dirty="0" smtClean="0">
                          <a:effectLst/>
                        </a:rPr>
                        <a:t>low </a:t>
                      </a:r>
                      <a:r>
                        <a:rPr lang="en-US" sz="1600" dirty="0">
                          <a:effectLst/>
                        </a:rPr>
                        <a:t>access level </a:t>
                      </a:r>
                      <a:r>
                        <a:rPr lang="en-US" sz="1600" dirty="0" smtClean="0">
                          <a:effectLst/>
                        </a:rPr>
                        <a:t>for detection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r>
              <a:tr h="1402646">
                <a:tc>
                  <a:txBody>
                    <a:bodyPr/>
                    <a:lstStyle/>
                    <a:p>
                      <a:pPr marL="0" marR="0" fontAlgn="base">
                        <a:lnSpc>
                          <a:spcPct val="115000"/>
                        </a:lnSpc>
                        <a:spcBef>
                          <a:spcPts val="0"/>
                        </a:spcBef>
                        <a:spcAft>
                          <a:spcPts val="1200"/>
                        </a:spcAft>
                      </a:pPr>
                      <a:r>
                        <a:rPr lang="en-US" sz="1600">
                          <a:effectLst/>
                        </a:rPr>
                        <a:t>API Based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600" dirty="0">
                          <a:effectLst/>
                        </a:rPr>
                        <a:t>There are vulnerabilities in the Windows API which make it easier for the antagonists to hook malicious programs. </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A windows hook is </a:t>
                      </a:r>
                      <a:r>
                        <a:rPr lang="en-US" sz="1600" dirty="0" smtClean="0">
                          <a:effectLst/>
                        </a:rPr>
                        <a:t>at the core </a:t>
                      </a:r>
                      <a:r>
                        <a:rPr lang="en-US" sz="1600" dirty="0">
                          <a:effectLst/>
                        </a:rPr>
                        <a:t>of the software keylogger. </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The hook is the </a:t>
                      </a:r>
                      <a:r>
                        <a:rPr lang="en-US" sz="1600" dirty="0" smtClean="0">
                          <a:effectLst/>
                        </a:rPr>
                        <a:t>stage</a:t>
                      </a:r>
                      <a:r>
                        <a:rPr lang="en-US" sz="1600" baseline="0" dirty="0" smtClean="0">
                          <a:effectLst/>
                        </a:rPr>
                        <a:t> </a:t>
                      </a:r>
                      <a:r>
                        <a:rPr lang="en-US" sz="1600" dirty="0" smtClean="0">
                          <a:effectLst/>
                        </a:rPr>
                        <a:t>within </a:t>
                      </a:r>
                      <a:r>
                        <a:rPr lang="en-US" sz="1600" dirty="0">
                          <a:effectLst/>
                        </a:rPr>
                        <a:t>the system message that handles mechanism </a:t>
                      </a:r>
                      <a:r>
                        <a:rPr lang="en-US" sz="1600" dirty="0" smtClean="0">
                          <a:effectLst/>
                        </a:rPr>
                        <a:t>whereby </a:t>
                      </a:r>
                      <a:r>
                        <a:rPr lang="en-US" sz="1600" dirty="0">
                          <a:effectLst/>
                        </a:rPr>
                        <a:t>the application can integrate a process to </a:t>
                      </a:r>
                      <a:r>
                        <a:rPr lang="en-US" sz="1600" dirty="0" smtClean="0">
                          <a:effectLst/>
                        </a:rPr>
                        <a:t>gain</a:t>
                      </a:r>
                      <a:r>
                        <a:rPr lang="en-US" sz="1600" baseline="0" dirty="0" smtClean="0">
                          <a:effectLst/>
                        </a:rPr>
                        <a:t> </a:t>
                      </a:r>
                      <a:r>
                        <a:rPr lang="en-US" sz="1600" dirty="0" smtClean="0">
                          <a:effectLst/>
                        </a:rPr>
                        <a:t>access </a:t>
                      </a:r>
                      <a:r>
                        <a:rPr lang="en-US" sz="1600" dirty="0">
                          <a:effectLst/>
                        </a:rPr>
                        <a:t>to </a:t>
                      </a:r>
                      <a:r>
                        <a:rPr lang="en-US" sz="1600" dirty="0" smtClean="0">
                          <a:effectLst/>
                        </a:rPr>
                        <a:t>the messages </a:t>
                      </a:r>
                      <a:r>
                        <a:rPr lang="en-US" sz="1600" dirty="0">
                          <a:effectLst/>
                        </a:rPr>
                        <a:t>that reach and leave the windows </a:t>
                      </a:r>
                      <a:r>
                        <a:rPr lang="en-US" sz="1600" dirty="0" smtClean="0">
                          <a:effectLst/>
                        </a:rPr>
                        <a:t>processes</a:t>
                      </a:r>
                      <a:endParaRPr lang="en-US" sz="1600" dirty="0">
                        <a:effectLst/>
                      </a:endParaRPr>
                    </a:p>
                  </a:txBody>
                  <a:tcPr marL="35651" marR="35651" marT="0" marB="0"/>
                </a:tc>
              </a:tr>
              <a:tr h="1224127">
                <a:tc>
                  <a:txBody>
                    <a:bodyPr/>
                    <a:lstStyle/>
                    <a:p>
                      <a:pPr marL="0" marR="0" fontAlgn="base">
                        <a:lnSpc>
                          <a:spcPct val="115000"/>
                        </a:lnSpc>
                        <a:spcBef>
                          <a:spcPts val="0"/>
                        </a:spcBef>
                        <a:spcAft>
                          <a:spcPts val="1200"/>
                        </a:spcAft>
                      </a:pPr>
                      <a:r>
                        <a:rPr lang="en-US" sz="1600">
                          <a:effectLst/>
                        </a:rPr>
                        <a:t>Form Grabbing Based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600" dirty="0">
                          <a:effectLst/>
                        </a:rPr>
                        <a:t>Keyloggers that </a:t>
                      </a:r>
                      <a:r>
                        <a:rPr lang="en-US" sz="1600">
                          <a:effectLst/>
                        </a:rPr>
                        <a:t>log </a:t>
                      </a:r>
                      <a:r>
                        <a:rPr lang="en-US" sz="1600" smtClean="0">
                          <a:effectLst/>
                        </a:rPr>
                        <a:t>web </a:t>
                      </a:r>
                      <a:r>
                        <a:rPr lang="en-US" sz="1600">
                          <a:effectLst/>
                        </a:rPr>
                        <a:t>submissions through recording web browsing on the submit events. </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This occurs when the users completes forms and submits them, by clicking buttons or hitting enter button. </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This keylogger records the form data then it is passed via the Internet.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r>
              <a:tr h="612065">
                <a:tc>
                  <a:txBody>
                    <a:bodyPr/>
                    <a:lstStyle/>
                    <a:p>
                      <a:pPr marL="0" marR="0" fontAlgn="base">
                        <a:lnSpc>
                          <a:spcPct val="115000"/>
                        </a:lnSpc>
                        <a:spcBef>
                          <a:spcPts val="0"/>
                        </a:spcBef>
                        <a:spcAft>
                          <a:spcPts val="1200"/>
                        </a:spcAft>
                      </a:pPr>
                      <a:r>
                        <a:rPr lang="en-US" sz="1600">
                          <a:effectLst/>
                        </a:rPr>
                        <a:t>Packet Analyzers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c>
                  <a:txBody>
                    <a:bodyPr/>
                    <a:lstStyle/>
                    <a:p>
                      <a:pPr marL="342900" marR="0" lvl="0" indent="-342900">
                        <a:lnSpc>
                          <a:spcPct val="115000"/>
                        </a:lnSpc>
                        <a:spcBef>
                          <a:spcPts val="0"/>
                        </a:spcBef>
                        <a:spcAft>
                          <a:spcPts val="0"/>
                        </a:spcAft>
                        <a:buFont typeface="Symbol" panose="05050102010706020507" pitchFamily="18" charset="2"/>
                        <a:buChar char=""/>
                      </a:pPr>
                      <a:r>
                        <a:rPr lang="en-US" sz="1600" dirty="0">
                          <a:effectLst/>
                        </a:rPr>
                        <a:t>These keyloggers capture network traffic linked with HTTP POST events so as to read passwords that are sent in plain text. </a:t>
                      </a:r>
                    </a:p>
                    <a:p>
                      <a:pPr marL="342900" marR="0" lvl="0" indent="-342900">
                        <a:lnSpc>
                          <a:spcPct val="115000"/>
                        </a:lnSpc>
                        <a:spcBef>
                          <a:spcPts val="0"/>
                        </a:spcBef>
                        <a:spcAft>
                          <a:spcPts val="0"/>
                        </a:spcAft>
                        <a:buFont typeface="Symbol" panose="05050102010706020507" pitchFamily="18" charset="2"/>
                        <a:buChar char=""/>
                      </a:pPr>
                      <a:r>
                        <a:rPr lang="en-US" sz="1600" dirty="0">
                          <a:effectLst/>
                        </a:rPr>
                        <a:t>HTTPS was launched to combat these attacks.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5651" marR="35651" marT="0" marB="0"/>
                </a:tc>
              </a:tr>
            </a:tbl>
          </a:graphicData>
        </a:graphic>
      </p:graphicFrame>
    </p:spTree>
    <p:extLst>
      <p:ext uri="{BB962C8B-B14F-4D97-AF65-F5344CB8AC3E}">
        <p14:creationId xmlns:p14="http://schemas.microsoft.com/office/powerpoint/2010/main" val="128428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97640038"/>
              </p:ext>
            </p:extLst>
          </p:nvPr>
        </p:nvGraphicFramePr>
        <p:xfrm>
          <a:off x="-1" y="0"/>
          <a:ext cx="12192000" cy="6858001"/>
        </p:xfrm>
        <a:graphic>
          <a:graphicData uri="http://schemas.openxmlformats.org/drawingml/2006/table">
            <a:tbl>
              <a:tblPr firstRow="1" firstCol="1" bandRow="1">
                <a:tableStyleId>{5C22544A-7EE6-4342-B048-85BDC9FD1C3A}</a:tableStyleId>
              </a:tblPr>
              <a:tblGrid>
                <a:gridCol w="6096000"/>
                <a:gridCol w="6096000"/>
              </a:tblGrid>
              <a:tr h="812912">
                <a:tc gridSpan="2">
                  <a:txBody>
                    <a:bodyPr/>
                    <a:lstStyle/>
                    <a:p>
                      <a:pPr marL="0" marR="0" algn="ctr">
                        <a:lnSpc>
                          <a:spcPct val="200000"/>
                        </a:lnSpc>
                        <a:spcBef>
                          <a:spcPts val="0"/>
                        </a:spcBef>
                        <a:spcAft>
                          <a:spcPts val="0"/>
                        </a:spcAft>
                      </a:pPr>
                      <a:r>
                        <a:rPr lang="en-US" sz="2400" dirty="0">
                          <a:effectLst/>
                        </a:rPr>
                        <a:t>Comparing Keyloggers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r h="812912">
                <a:tc>
                  <a:txBody>
                    <a:bodyPr/>
                    <a:lstStyle/>
                    <a:p>
                      <a:pPr marL="0" marR="0">
                        <a:lnSpc>
                          <a:spcPct val="200000"/>
                        </a:lnSpc>
                        <a:spcBef>
                          <a:spcPts val="0"/>
                        </a:spcBef>
                        <a:spcAft>
                          <a:spcPts val="0"/>
                        </a:spcAft>
                      </a:pPr>
                      <a:r>
                        <a:rPr lang="en-US" sz="2400" dirty="0">
                          <a:effectLst/>
                        </a:rPr>
                        <a:t>Hardware Keyloggers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2400" dirty="0">
                          <a:effectLst/>
                        </a:rPr>
                        <a:t>Software Keyloggers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744059">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a:effectLst/>
                        </a:rPr>
                        <a:t>Huge Memory Storage upto 2GB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dirty="0">
                          <a:effectLst/>
                        </a:rPr>
                        <a:t>Recording keystrokes at a given moment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744059">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a:effectLst/>
                        </a:rPr>
                        <a:t>Data Security through Encryption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dirty="0">
                          <a:effectLst/>
                        </a:rPr>
                        <a:t>Performing functions through different Keys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744059">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a:effectLst/>
                        </a:rPr>
                        <a:t>Transmit Data using Wired/Wireless medium</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nSpc>
                          <a:spcPct val="200000"/>
                        </a:lnSpc>
                        <a:spcBef>
                          <a:spcPts val="0"/>
                        </a:spcBef>
                        <a:spcAft>
                          <a:spcPts val="0"/>
                        </a:spcAft>
                        <a:buSzPts val="1200"/>
                        <a:buFont typeface="Symbol" panose="05050102010706020507" pitchFamily="18" charset="2"/>
                        <a:buChar char=""/>
                      </a:pPr>
                      <a:r>
                        <a:rPr lang="en-US" sz="2400" dirty="0">
                          <a:effectLst/>
                        </a:rPr>
                        <a:t>Record Input Data in secure/hidden Log Files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218719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Recommendations </a:t>
            </a:r>
            <a:endParaRPr lang="en-US" dirty="0"/>
          </a:p>
        </p:txBody>
      </p:sp>
      <p:sp>
        <p:nvSpPr>
          <p:cNvPr id="3" name="Content Placeholder 2"/>
          <p:cNvSpPr>
            <a:spLocks noGrp="1"/>
          </p:cNvSpPr>
          <p:nvPr>
            <p:ph idx="1"/>
          </p:nvPr>
        </p:nvSpPr>
        <p:spPr>
          <a:xfrm>
            <a:off x="0" y="1883391"/>
            <a:ext cx="12192000" cy="4858603"/>
          </a:xfrm>
        </p:spPr>
        <p:txBody>
          <a:bodyPr>
            <a:normAutofit fontScale="92500"/>
          </a:bodyPr>
          <a:lstStyle/>
          <a:p>
            <a:r>
              <a:rPr lang="en-US" dirty="0" smtClean="0"/>
              <a:t>A </a:t>
            </a:r>
            <a:r>
              <a:rPr lang="en-US" sz="2000" dirty="0"/>
              <a:t>possible solution could be to eradicate the use of keyboards within the company to enter passwords. This can be achieved through the use of graphical passwords which involve the users clicking some points on images, sometimes using grids, in a sequence to produce the verification </a:t>
            </a:r>
            <a:r>
              <a:rPr lang="en-US" sz="2000" dirty="0" smtClean="0"/>
              <a:t>scheme. </a:t>
            </a:r>
          </a:p>
          <a:p>
            <a:r>
              <a:rPr lang="en-US" sz="2000" dirty="0"/>
              <a:t>H</a:t>
            </a:r>
            <a:r>
              <a:rPr lang="en-US" sz="2000" dirty="0" smtClean="0"/>
              <a:t>ook </a:t>
            </a:r>
            <a:r>
              <a:rPr lang="en-US" sz="2000" dirty="0"/>
              <a:t>keyloggers can be eliminated to some extent through the use of some anti-hook mechanisms by scanning all running processes to view if there is a current command that set the </a:t>
            </a:r>
            <a:r>
              <a:rPr lang="en-US" sz="2000" dirty="0" smtClean="0"/>
              <a:t>hooks.</a:t>
            </a:r>
            <a:endParaRPr lang="en-US" sz="2000" dirty="0"/>
          </a:p>
          <a:p>
            <a:r>
              <a:rPr lang="en-US" sz="2000" dirty="0"/>
              <a:t>K</a:t>
            </a:r>
            <a:r>
              <a:rPr lang="en-US" sz="2000" dirty="0" smtClean="0"/>
              <a:t>ernel </a:t>
            </a:r>
            <a:r>
              <a:rPr lang="en-US" sz="2000" dirty="0"/>
              <a:t>level keyloggers </a:t>
            </a:r>
            <a:r>
              <a:rPr lang="en-US" sz="2000" dirty="0" smtClean="0"/>
              <a:t>can be controllable using methods </a:t>
            </a:r>
            <a:r>
              <a:rPr lang="en-US" sz="2000" dirty="0"/>
              <a:t>of bridging the gaps at a semantic level and forming collaborations between the guest operating system and virtual machine. </a:t>
            </a:r>
            <a:endParaRPr lang="en-US" sz="2000" dirty="0" smtClean="0"/>
          </a:p>
          <a:p>
            <a:r>
              <a:rPr lang="en-US" sz="2000" dirty="0"/>
              <a:t>S</a:t>
            </a:r>
            <a:r>
              <a:rPr lang="en-US" sz="2000" dirty="0" smtClean="0"/>
              <a:t>pecific </a:t>
            </a:r>
            <a:r>
              <a:rPr lang="en-US" sz="2000" dirty="0"/>
              <a:t>mechanisms</a:t>
            </a:r>
            <a:r>
              <a:rPr lang="en-US" sz="2000" dirty="0" smtClean="0"/>
              <a:t>, </a:t>
            </a:r>
            <a:r>
              <a:rPr lang="en-US" sz="2000" dirty="0"/>
              <a:t>regular approaches employed for the malwares that are analogous to the viruses like the Signature-based and Behavioral scanning </a:t>
            </a:r>
            <a:r>
              <a:rPr lang="en-US" sz="2000" dirty="0" smtClean="0"/>
              <a:t>methods</a:t>
            </a:r>
          </a:p>
          <a:p>
            <a:r>
              <a:rPr lang="en-US" sz="2000" dirty="0" smtClean="0"/>
              <a:t>No detection </a:t>
            </a:r>
            <a:r>
              <a:rPr lang="en-US" sz="2000" dirty="0"/>
              <a:t>technique is fully potent against the keyloggers so we can conclude that the best means of combating key loggers is avoiding their impact by circumventing their attacks only</a:t>
            </a:r>
            <a:r>
              <a:rPr lang="en-US" sz="2000" dirty="0" smtClean="0"/>
              <a:t>.</a:t>
            </a:r>
          </a:p>
          <a:p>
            <a:r>
              <a:rPr lang="en-US" sz="2000" dirty="0" smtClean="0"/>
              <a:t>This is attained using the concept </a:t>
            </a:r>
            <a:r>
              <a:rPr lang="en-US" sz="2000" dirty="0"/>
              <a:t>of a Trusted Computing Base </a:t>
            </a:r>
            <a:r>
              <a:rPr lang="en-US" sz="2000" dirty="0" smtClean="0"/>
              <a:t>as a mitigation mechanism</a:t>
            </a:r>
            <a:endParaRPr lang="en-US" sz="2000" dirty="0"/>
          </a:p>
        </p:txBody>
      </p:sp>
    </p:spTree>
    <p:extLst>
      <p:ext uri="{BB962C8B-B14F-4D97-AF65-F5344CB8AC3E}">
        <p14:creationId xmlns:p14="http://schemas.microsoft.com/office/powerpoint/2010/main" val="426970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504813" y="2263229"/>
            <a:ext cx="11546159" cy="4355935"/>
          </a:xfrm>
        </p:spPr>
        <p:txBody>
          <a:bodyPr>
            <a:normAutofit fontScale="92500" lnSpcReduction="10000"/>
          </a:bodyPr>
          <a:lstStyle/>
          <a:p>
            <a:endParaRPr lang="en-US" dirty="0"/>
          </a:p>
          <a:p>
            <a:pPr marL="0" indent="0">
              <a:buNone/>
            </a:pPr>
            <a:r>
              <a:rPr lang="en-US" dirty="0" err="1"/>
              <a:t>Backes</a:t>
            </a:r>
            <a:r>
              <a:rPr lang="en-US" dirty="0"/>
              <a:t>, M., &amp; </a:t>
            </a:r>
            <a:r>
              <a:rPr lang="en-US" dirty="0" err="1"/>
              <a:t>Ning</a:t>
            </a:r>
            <a:r>
              <a:rPr lang="en-US" dirty="0"/>
              <a:t>, P. (2009). </a:t>
            </a:r>
            <a:r>
              <a:rPr lang="en-US" i="1" dirty="0"/>
              <a:t>Computer Security - ESORICS 2009: 14th European Symposium on Research in Computer Security, Saint-Malo, France, September 21-23, 2009. Proceedings</a:t>
            </a:r>
            <a:r>
              <a:rPr lang="en-US" dirty="0"/>
              <a:t>. Berlin, Heidelberg: Springer Berlin Heidelberg.</a:t>
            </a:r>
          </a:p>
          <a:p>
            <a:pPr marL="0" indent="0">
              <a:buNone/>
            </a:pPr>
            <a:r>
              <a:rPr lang="en-US" dirty="0"/>
              <a:t>Campbell, P., Calvert, B., Boswell, S., &amp; Cisco Learning Institute. (2004). </a:t>
            </a:r>
            <a:r>
              <a:rPr lang="en-US" i="1" dirty="0"/>
              <a:t>Security+ guide to network security fundamentals</a:t>
            </a:r>
            <a:r>
              <a:rPr lang="en-US" dirty="0"/>
              <a:t>. Australia: Thomson/Course Technology.</a:t>
            </a:r>
          </a:p>
          <a:p>
            <a:pPr marL="0" indent="0">
              <a:buNone/>
            </a:pPr>
            <a:r>
              <a:rPr lang="en-US" dirty="0"/>
              <a:t>Ciampa, M. D. (2015). </a:t>
            </a:r>
            <a:r>
              <a:rPr lang="en-US" i="1" dirty="0"/>
              <a:t>Security+ guide to network security fundamentals</a:t>
            </a:r>
            <a:r>
              <a:rPr lang="en-US" dirty="0"/>
              <a:t>. Boston, MA: Course Technology, Cengage Learning.</a:t>
            </a:r>
          </a:p>
          <a:p>
            <a:pPr marL="0" indent="0">
              <a:buNone/>
            </a:pPr>
            <a:r>
              <a:rPr lang="en-US" dirty="0"/>
              <a:t>Ciampa, M. D. (2017). </a:t>
            </a:r>
            <a:r>
              <a:rPr lang="en-US" i="1" dirty="0"/>
              <a:t>Security awareness: Applying practical security in your world</a:t>
            </a:r>
            <a:r>
              <a:rPr lang="en-US" dirty="0"/>
              <a:t>. Boston, MA: Cengage Learning</a:t>
            </a:r>
          </a:p>
          <a:p>
            <a:pPr marL="0" indent="0">
              <a:buNone/>
            </a:pPr>
            <a:r>
              <a:rPr lang="en-US" dirty="0"/>
              <a:t>Cole, E. (2011). </a:t>
            </a:r>
            <a:r>
              <a:rPr lang="en-US" i="1" dirty="0"/>
              <a:t>Network Security Bible</a:t>
            </a:r>
            <a:r>
              <a:rPr lang="en-US" dirty="0"/>
              <a:t>. Hoboken: John Wiley &amp; Sons, Inc.</a:t>
            </a:r>
          </a:p>
          <a:p>
            <a:pPr marL="0" indent="0">
              <a:buNone/>
            </a:pPr>
            <a:r>
              <a:rPr lang="en-US" dirty="0" err="1"/>
              <a:t>Kizza</a:t>
            </a:r>
            <a:r>
              <a:rPr lang="en-US" dirty="0"/>
              <a:t>, J. M. (2017). </a:t>
            </a:r>
            <a:r>
              <a:rPr lang="en-US" i="1" dirty="0"/>
              <a:t>Guide to computer network security</a:t>
            </a:r>
            <a:r>
              <a:rPr lang="en-US" dirty="0"/>
              <a:t>. Cham, Switzerland: Springer</a:t>
            </a:r>
          </a:p>
          <a:p>
            <a:pPr marL="0" indent="0">
              <a:buNone/>
            </a:pPr>
            <a:r>
              <a:rPr lang="en-US" dirty="0" err="1"/>
              <a:t>Zaytsev</a:t>
            </a:r>
            <a:r>
              <a:rPr lang="en-US" dirty="0"/>
              <a:t>, O. (2007). </a:t>
            </a:r>
            <a:r>
              <a:rPr lang="en-US" i="1" dirty="0"/>
              <a:t>Rootkits, spyware/adware, keyloggers and backdoors: Detection and neutralization</a:t>
            </a:r>
            <a:r>
              <a:rPr lang="en-US" dirty="0"/>
              <a:t>. Wayne, Pa: A-List.</a:t>
            </a:r>
          </a:p>
          <a:p>
            <a:endParaRPr lang="en-US" dirty="0"/>
          </a:p>
        </p:txBody>
      </p:sp>
    </p:spTree>
    <p:extLst>
      <p:ext uri="{BB962C8B-B14F-4D97-AF65-F5344CB8AC3E}">
        <p14:creationId xmlns:p14="http://schemas.microsoft.com/office/powerpoint/2010/main" val="4466421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Quotable</Template>
  <TotalTime>68</TotalTime>
  <Words>836</Words>
  <Application>Microsoft Office PowerPoint</Application>
  <PresentationFormat>Widescreen</PresentationFormat>
  <Paragraphs>113</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Century Gothic</vt:lpstr>
      <vt:lpstr>Symbol</vt:lpstr>
      <vt:lpstr>Times New Roman</vt:lpstr>
      <vt:lpstr>Wingdings 2</vt:lpstr>
      <vt:lpstr>Quotable</vt:lpstr>
      <vt:lpstr>COMPARING KEYLOGGERS</vt:lpstr>
      <vt:lpstr>Introduction</vt:lpstr>
      <vt:lpstr>PowerPoint Presentation</vt:lpstr>
      <vt:lpstr>PowerPoint Presentation</vt:lpstr>
      <vt:lpstr>PowerPoint Presentation</vt:lpstr>
      <vt:lpstr> Recommendations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8</cp:revision>
  <dcterms:created xsi:type="dcterms:W3CDTF">2018-06-14T18:18:51Z</dcterms:created>
  <dcterms:modified xsi:type="dcterms:W3CDTF">2018-06-14T19:56:10Z</dcterms:modified>
</cp:coreProperties>
</file>